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95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96"/>
        <p:guide pos="28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95429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r>
              <a:rPr lang="x-none" altLang="de-DE">
                <a:latin typeface="Segoe UI" charset="0"/>
                <a:ea typeface="Segoe UI" charset="0"/>
              </a:rPr>
              <a:t>     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28210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35" y="3316870"/>
            <a:ext cx="5346000" cy="297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negative 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6" name="Rectangle 15"/>
          <p:cNvSpPr/>
          <p:nvPr/>
        </p:nvSpPr>
        <p:spPr>
          <a:xfrm>
            <a:off x="2433320" y="2459355"/>
            <a:ext cx="241300" cy="204025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Rectangle 16"/>
          <p:cNvSpPr/>
          <p:nvPr/>
        </p:nvSpPr>
        <p:spPr>
          <a:xfrm>
            <a:off x="4102735" y="2459355"/>
            <a:ext cx="241300" cy="204025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52035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850890" y="5189855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66460" y="559435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1/200ms)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74715" y="579247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3941445"/>
            <a:ext cx="5775960" cy="20535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85" y="1391920"/>
            <a:ext cx="75672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215" y="33280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de-D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180" y="1391920"/>
            <a:ext cx="8250555" cy="4500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Even low loads of ALOHA have strong, negative impact on all other nodes within reach.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The LBT mechanism of CSMA/CA enables fair (almost) collision-free traffic.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CSMA/CA parameter have a major impact on the performance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values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excessive idle periods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values 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below time granularity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SIFS = 0, BO = 0, DIFS </a:t>
            </a:r>
            <a:r>
              <a:rPr lang="x-none" altLang="de-DE">
                <a:latin typeface="8514fix" charset="0"/>
                <a:ea typeface="Segoe UI" charset="0"/>
              </a:rPr>
              <a:t>≠ </a:t>
            </a:r>
            <a:r>
              <a:rPr lang="x-none" altLang="de-DE">
                <a:latin typeface="Segoe UI" charset="0"/>
                <a:ea typeface="Segoe UI" charset="0"/>
              </a:rPr>
              <a:t>0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1-persistent CSMA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Random backoff is the decisive factor in transmission cycle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  <a:p>
            <a:endParaRPr lang="x-none" altLang="de-DE"/>
          </a:p>
          <a:p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Q&amp;A Time!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831975"/>
            <a:ext cx="5240655" cy="37985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4885" y="2795270"/>
            <a:ext cx="5386070" cy="2587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Demand for high transfer rates</a:t>
            </a:r>
            <a:endParaRPr lang="x-none" altLang="de-DE" sz="24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Network Densification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</a:rPr>
              <a:t>Intertechnological Coexistence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4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4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protcols</a:t>
            </a:r>
            <a:endParaRPr lang="x-none" altLang="de-DE" sz="2400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" y="3797300"/>
            <a:ext cx="43097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Some 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CW Growth</a:t>
            </a:r>
            <a:endParaRPr lang="x-none" altLang="de-DE" sz="1600" b="1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6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105" y="1216025"/>
            <a:ext cx="8731885" cy="3261360"/>
            <a:chOff x="378" y="5295"/>
            <a:chExt cx="13751" cy="5136"/>
          </a:xfrm>
        </p:grpSpPr>
        <p:pic>
          <p:nvPicPr>
            <p:cNvPr id="7" name="Picture 6" descr="measurement_setu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" y="5295"/>
              <a:ext cx="5151" cy="5136"/>
            </a:xfrm>
            <a:prstGeom prst="rect">
              <a:avLst/>
            </a:prstGeom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5763" y="6034"/>
              <a:ext cx="8367" cy="3939"/>
              <a:chOff x="5981" y="5716"/>
              <a:chExt cx="8367" cy="39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3" y="6896"/>
                <a:ext cx="1434" cy="143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77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1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67" y="9073"/>
                <a:ext cx="1623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Receiver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56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2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2" name="Up-Down Arrow 11"/>
              <p:cNvSpPr/>
              <p:nvPr/>
            </p:nvSpPr>
            <p:spPr>
              <a:xfrm rot="19920000">
                <a:off x="8140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4" name="Up-Down Arrow 13"/>
              <p:cNvSpPr/>
              <p:nvPr/>
            </p:nvSpPr>
            <p:spPr>
              <a:xfrm rot="1680000">
                <a:off x="11453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81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A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934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B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901565" y="5412105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4688840"/>
            <a:ext cx="4266565" cy="19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6330" y="447738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34510" y="4376420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2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33875" y="384048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1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34510" y="494347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3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2193925"/>
            <a:ext cx="3714115" cy="297116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122170" y="2599690"/>
            <a:ext cx="6690360" cy="998855"/>
          </a:xfrm>
          <a:prstGeom prst="wedgeRectCallout">
            <a:avLst>
              <a:gd name="adj1" fmla="val -49293"/>
              <a:gd name="adj2" fmla="val 92047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cat log $(python belated_evaluation.py &amp;&gt;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sp>
        <p:nvSpPr>
          <p:cNvPr id="6" name="TextBox 5"/>
          <p:cNvSpPr txBox="1"/>
          <p:nvPr/>
        </p:nvSpPr>
        <p:spPr>
          <a:xfrm>
            <a:off x="4722495" y="3831590"/>
            <a:ext cx="1928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990" y="4376420"/>
            <a:ext cx="1692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990" y="49434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5" y="1838960"/>
            <a:ext cx="82950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solidFill>
                  <a:srgbClr val="29EB29"/>
                </a:solidFill>
                <a:latin typeface="Consolas" charset="0"/>
                <a:ea typeface="Segoe UI" charset="0"/>
              </a:rPr>
              <a:t>log</a:t>
            </a:r>
            <a:r>
              <a:rPr lang="x-none" altLang="de-DE">
                <a:latin typeface="Segoe UI" charset="0"/>
                <a:ea typeface="Segoe UI" charset="0"/>
              </a:rPr>
              <a:t> is the path to the log file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5809615" y="4765675"/>
            <a:ext cx="2898000" cy="216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57045" y="1800000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23265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5" y="4549775"/>
            <a:ext cx="4037330" cy="18364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5949</Words>
  <Application>Kingsoft Office WPP</Application>
  <PresentationFormat>On-screen Show (4:3)</PresentationFormat>
  <Paragraphs>490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310</cp:revision>
  <dcterms:created xsi:type="dcterms:W3CDTF">2017-12-17T21:02:28Z</dcterms:created>
  <dcterms:modified xsi:type="dcterms:W3CDTF">2017-12-17T21:02:28Z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